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9144000" cy="6858000" type="screen4x3"/>
  <p:notesSz cx="6858000" cy="9144000"/>
  <p:defaultText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20" d="100"/>
          <a:sy n="120" d="100"/>
        </p:scale>
        <p:origin x="120"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2954843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1244134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861554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9771043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1063922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3710955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2264240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39120602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3169528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1076567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151BD0F6-6016-0043-A5A7-EE77D67B2342}" type="datetimeFigureOut">
              <a:rPr kumimoji="1" lang="ja-JP" altLang="en-US" smtClean="0"/>
              <a:t>2020/3/20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1574589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1BD0F6-6016-0043-A5A7-EE77D67B2342}" type="datetimeFigureOut">
              <a:rPr kumimoji="1" lang="ja-JP" altLang="en-US" smtClean="0"/>
              <a:t>2020/3/20</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25FB7E-8F01-3347-BBFF-43FA364B9EEC}" type="slidenum">
              <a:rPr kumimoji="1" lang="ja-JP" altLang="en-US" smtClean="0"/>
              <a:t>‹#›</a:t>
            </a:fld>
            <a:endParaRPr kumimoji="1" lang="ja-JP" altLang="en-US"/>
          </a:p>
        </p:txBody>
      </p:sp>
    </p:spTree>
    <p:extLst>
      <p:ext uri="{BB962C8B-B14F-4D97-AF65-F5344CB8AC3E}">
        <p14:creationId xmlns:p14="http://schemas.microsoft.com/office/powerpoint/2010/main" val="14963555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kumimoji="1"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kumimoji="1"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kumimoji="1"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p:bodyStyle>
    <p:other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s://www.youtube.com/watch?v=efqQCaGMVR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048690" y="157822"/>
            <a:ext cx="6608700" cy="523220"/>
          </a:xfrm>
          <a:prstGeom prst="rect">
            <a:avLst/>
          </a:prstGeom>
          <a:noFill/>
        </p:spPr>
        <p:txBody>
          <a:bodyPr wrap="none" rtlCol="0">
            <a:spAutoFit/>
          </a:bodyPr>
          <a:lstStyle/>
          <a:p>
            <a:r>
              <a:rPr kumimoji="1" lang="ja-JP" altLang="en-US" sz="2800" dirty="0" smtClean="0"/>
              <a:t>パソコン１台だけを使ったオンライン講義例</a:t>
            </a:r>
            <a:endParaRPr kumimoji="1" lang="ja-JP" altLang="en-US" sz="2800" dirty="0"/>
          </a:p>
        </p:txBody>
      </p:sp>
      <p:sp>
        <p:nvSpPr>
          <p:cNvPr id="5" name="テキスト ボックス 4"/>
          <p:cNvSpPr txBox="1"/>
          <p:nvPr/>
        </p:nvSpPr>
        <p:spPr>
          <a:xfrm>
            <a:off x="5805225" y="681042"/>
            <a:ext cx="3338775" cy="369332"/>
          </a:xfrm>
          <a:prstGeom prst="rect">
            <a:avLst/>
          </a:prstGeom>
          <a:noFill/>
        </p:spPr>
        <p:txBody>
          <a:bodyPr wrap="none" rtlCol="0">
            <a:spAutoFit/>
          </a:bodyPr>
          <a:lstStyle/>
          <a:p>
            <a:r>
              <a:rPr lang="ja-JP" altLang="en-US" dirty="0"/>
              <a:t>電気系工学専攻　川原</a:t>
            </a:r>
            <a:r>
              <a:rPr lang="ja-JP" altLang="en-US" dirty="0" smtClean="0"/>
              <a:t>圭博教授</a:t>
            </a:r>
            <a:endParaRPr kumimoji="1" lang="ja-JP" altLang="en-US" dirty="0"/>
          </a:p>
        </p:txBody>
      </p:sp>
      <p:sp>
        <p:nvSpPr>
          <p:cNvPr id="7" name="テキスト ボックス 6"/>
          <p:cNvSpPr txBox="1"/>
          <p:nvPr/>
        </p:nvSpPr>
        <p:spPr>
          <a:xfrm>
            <a:off x="206825" y="1096978"/>
            <a:ext cx="8843958" cy="2554545"/>
          </a:xfrm>
          <a:prstGeom prst="rect">
            <a:avLst/>
          </a:prstGeom>
          <a:noFill/>
        </p:spPr>
        <p:txBody>
          <a:bodyPr wrap="square" rtlCol="0">
            <a:spAutoFit/>
          </a:bodyPr>
          <a:lstStyle/>
          <a:p>
            <a:r>
              <a:rPr lang="ja-JP" altLang="en-US" sz="1600" dirty="0" smtClean="0">
                <a:latin typeface="+mj-ea"/>
                <a:ea typeface="+mj-ea"/>
              </a:rPr>
              <a:t>教育</a:t>
            </a:r>
            <a:r>
              <a:rPr lang="ja-JP" altLang="en-US" sz="1600" dirty="0">
                <a:latin typeface="+mj-ea"/>
                <a:ea typeface="+mj-ea"/>
              </a:rPr>
              <a:t>系</a:t>
            </a:r>
            <a:r>
              <a:rPr lang="ja-JP" altLang="en-US" sz="1600" dirty="0" smtClean="0">
                <a:latin typeface="+mj-ea"/>
                <a:ea typeface="+mj-ea"/>
              </a:rPr>
              <a:t>の</a:t>
            </a:r>
            <a:r>
              <a:rPr lang="en-US" altLang="ja-JP" sz="1600" dirty="0" smtClean="0">
                <a:latin typeface="+mj-ea"/>
                <a:ea typeface="+mj-ea"/>
              </a:rPr>
              <a:t>YouTuber</a:t>
            </a:r>
            <a:r>
              <a:rPr lang="ja-JP" altLang="en-US" sz="1600" dirty="0" smtClean="0">
                <a:latin typeface="+mj-ea"/>
                <a:ea typeface="+mj-ea"/>
              </a:rPr>
              <a:t>の方の画面割を参考にすると、</a:t>
            </a:r>
            <a:r>
              <a:rPr lang="ja-JP" altLang="en-US" sz="1600" dirty="0">
                <a:latin typeface="+mj-ea"/>
              </a:rPr>
              <a:t>カメラを</a:t>
            </a:r>
            <a:r>
              <a:rPr lang="ja-JP" altLang="en-US" sz="1600" dirty="0" smtClean="0">
                <a:latin typeface="+mj-ea"/>
              </a:rPr>
              <a:t>固定</a:t>
            </a:r>
            <a:r>
              <a:rPr lang="ja-JP" altLang="en-US" sz="1600" dirty="0">
                <a:latin typeface="+mj-ea"/>
              </a:rPr>
              <a:t>し</a:t>
            </a:r>
            <a:r>
              <a:rPr lang="ja-JP" altLang="en-US" sz="1600" dirty="0" smtClean="0">
                <a:latin typeface="+mj-ea"/>
              </a:rPr>
              <a:t>、</a:t>
            </a:r>
            <a:r>
              <a:rPr lang="ja-JP" altLang="en-US" sz="1600" dirty="0">
                <a:latin typeface="+mj-ea"/>
              </a:rPr>
              <a:t>カメラの映る範囲内でしか</a:t>
            </a:r>
            <a:r>
              <a:rPr lang="ja-JP" altLang="en-US" sz="1600" dirty="0" smtClean="0">
                <a:latin typeface="+mj-ea"/>
              </a:rPr>
              <a:t>書かないようにしていました。これならば、一人でも比較的良好な板書の投影が可能そうです</a:t>
            </a:r>
            <a:r>
              <a:rPr lang="ja-JP" altLang="en-US" sz="1600" dirty="0" smtClean="0">
                <a:latin typeface="+mj-ea"/>
                <a:ea typeface="+mj-ea"/>
              </a:rPr>
              <a:t>。</a:t>
            </a:r>
            <a:endParaRPr lang="ja-JP" altLang="en-US" sz="1600" dirty="0">
              <a:latin typeface="+mj-ea"/>
              <a:ea typeface="+mj-ea"/>
            </a:endParaRPr>
          </a:p>
          <a:p>
            <a:r>
              <a:rPr lang="en-US" altLang="ja-JP" sz="1600" u="sng" dirty="0" smtClean="0">
                <a:latin typeface="+mj-ea"/>
                <a:ea typeface="+mj-ea"/>
                <a:hlinkClick r:id="rId4"/>
              </a:rPr>
              <a:t>https</a:t>
            </a:r>
            <a:r>
              <a:rPr lang="en-US" altLang="ja-JP" sz="1600" u="sng" dirty="0">
                <a:latin typeface="+mj-ea"/>
                <a:ea typeface="+mj-ea"/>
                <a:hlinkClick r:id="rId4"/>
              </a:rPr>
              <a:t>://www.youtube.com/watch?v=efqQCaGMVRE</a:t>
            </a:r>
          </a:p>
          <a:p>
            <a:r>
              <a:rPr lang="ja-JP" altLang="en-US" sz="1600" dirty="0" smtClean="0">
                <a:latin typeface="+mj-ea"/>
                <a:ea typeface="+mj-ea"/>
              </a:rPr>
              <a:t>パソコン</a:t>
            </a:r>
            <a:r>
              <a:rPr lang="ja-JP" altLang="en-US" sz="1600" dirty="0">
                <a:latin typeface="+mj-ea"/>
                <a:ea typeface="+mj-ea"/>
              </a:rPr>
              <a:t>から</a:t>
            </a:r>
            <a:r>
              <a:rPr lang="ja-JP" altLang="en-US" sz="1600" dirty="0" smtClean="0">
                <a:latin typeface="+mj-ea"/>
                <a:ea typeface="+mj-ea"/>
              </a:rPr>
              <a:t>１メートル程度の距離で</a:t>
            </a:r>
            <a:r>
              <a:rPr lang="ja-JP" altLang="en-US" sz="1600" dirty="0">
                <a:latin typeface="+mj-ea"/>
                <a:ea typeface="+mj-ea"/>
              </a:rPr>
              <a:t>話すのであれば、パソコン内蔵マイク</a:t>
            </a:r>
            <a:r>
              <a:rPr lang="ja-JP" altLang="en-US" sz="1600" dirty="0" smtClean="0">
                <a:latin typeface="+mj-ea"/>
                <a:ea typeface="+mj-ea"/>
              </a:rPr>
              <a:t>でも十分な品質で収録可能。</a:t>
            </a:r>
            <a:endParaRPr kumimoji="1" lang="en-US" altLang="ja-JP" sz="1600" dirty="0">
              <a:latin typeface="+mj-ea"/>
              <a:ea typeface="+mj-ea"/>
            </a:endParaRPr>
          </a:p>
          <a:p>
            <a:r>
              <a:rPr lang="ja-JP" altLang="en-US" sz="1600" dirty="0" smtClean="0">
                <a:latin typeface="+mj-ea"/>
                <a:ea typeface="+mj-ea"/>
              </a:rPr>
              <a:t>下は、</a:t>
            </a:r>
            <a:r>
              <a:rPr lang="en-US" altLang="ja-JP" sz="1600" dirty="0" smtClean="0">
                <a:latin typeface="+mj-ea"/>
                <a:ea typeface="+mj-ea"/>
              </a:rPr>
              <a:t>2016</a:t>
            </a:r>
            <a:r>
              <a:rPr lang="ja-JP" altLang="en-US" sz="1600" dirty="0">
                <a:latin typeface="+mj-ea"/>
                <a:ea typeface="+mj-ea"/>
              </a:rPr>
              <a:t>年に買った</a:t>
            </a:r>
            <a:r>
              <a:rPr lang="en-US" altLang="ja-JP" sz="1600" dirty="0" err="1">
                <a:latin typeface="+mj-ea"/>
                <a:ea typeface="+mj-ea"/>
              </a:rPr>
              <a:t>Macbook</a:t>
            </a:r>
            <a:r>
              <a:rPr lang="en-US" altLang="ja-JP" sz="1600" dirty="0">
                <a:latin typeface="+mj-ea"/>
                <a:ea typeface="+mj-ea"/>
              </a:rPr>
              <a:t> Pro</a:t>
            </a:r>
            <a:r>
              <a:rPr lang="ja-JP" altLang="en-US" sz="1600" dirty="0" smtClean="0">
                <a:latin typeface="+mj-ea"/>
                <a:ea typeface="+mj-ea"/>
              </a:rPr>
              <a:t>の内蔵カメラと内蔵マイクで</a:t>
            </a:r>
            <a:r>
              <a:rPr lang="en-US" altLang="ja-JP" sz="1600" dirty="0" smtClean="0">
                <a:latin typeface="+mj-ea"/>
                <a:ea typeface="+mj-ea"/>
              </a:rPr>
              <a:t>zoom</a:t>
            </a:r>
            <a:r>
              <a:rPr lang="ja-JP" altLang="en-US" sz="1600" dirty="0" smtClean="0">
                <a:latin typeface="+mj-ea"/>
                <a:ea typeface="+mj-ea"/>
              </a:rPr>
              <a:t>を使って記録したサンプル動画。</a:t>
            </a:r>
            <a:r>
              <a:rPr lang="en-US" altLang="ja-JP" sz="1600" dirty="0" smtClean="0">
                <a:latin typeface="+mj-ea"/>
                <a:ea typeface="+mj-ea"/>
              </a:rPr>
              <a:t>Zoom</a:t>
            </a:r>
            <a:r>
              <a:rPr lang="ja-JP" altLang="en-US" sz="1600" dirty="0" smtClean="0">
                <a:latin typeface="+mj-ea"/>
                <a:ea typeface="+mj-ea"/>
              </a:rPr>
              <a:t>で「</a:t>
            </a:r>
            <a:r>
              <a:rPr lang="en-US" altLang="ja-JP" sz="1600" dirty="0" smtClean="0">
                <a:latin typeface="+mj-ea"/>
                <a:ea typeface="+mj-ea"/>
              </a:rPr>
              <a:t>HD</a:t>
            </a:r>
            <a:r>
              <a:rPr lang="ja-JP" altLang="en-US" sz="1600" dirty="0" smtClean="0">
                <a:latin typeface="+mj-ea"/>
                <a:ea typeface="+mj-ea"/>
              </a:rPr>
              <a:t>を有効にする」を</a:t>
            </a:r>
            <a:r>
              <a:rPr lang="en-US" altLang="ja-JP" sz="1600" dirty="0" smtClean="0">
                <a:latin typeface="+mj-ea"/>
                <a:ea typeface="+mj-ea"/>
              </a:rPr>
              <a:t>ON</a:t>
            </a:r>
            <a:r>
              <a:rPr lang="ja-JP" altLang="en-US" sz="1600" dirty="0" smtClean="0">
                <a:latin typeface="+mj-ea"/>
                <a:ea typeface="+mj-ea"/>
              </a:rPr>
              <a:t>にしています。</a:t>
            </a:r>
            <a:endParaRPr lang="en-US" altLang="ja-JP" sz="1600" dirty="0" smtClean="0">
              <a:latin typeface="+mj-ea"/>
              <a:ea typeface="+mj-ea"/>
            </a:endParaRPr>
          </a:p>
          <a:p>
            <a:r>
              <a:rPr lang="ja-JP" altLang="en-US" sz="1600" dirty="0" smtClean="0">
                <a:latin typeface="+mj-ea"/>
                <a:ea typeface="+mj-ea"/>
              </a:rPr>
              <a:t>もっとよくするヒント：</a:t>
            </a:r>
            <a:endParaRPr lang="en-US" altLang="ja-JP" sz="1600" dirty="0" smtClean="0">
              <a:latin typeface="+mj-ea"/>
              <a:ea typeface="+mj-ea"/>
            </a:endParaRPr>
          </a:p>
          <a:p>
            <a:r>
              <a:rPr lang="ja-JP" altLang="en-US" sz="1600" b="0" i="0" dirty="0" smtClean="0">
                <a:solidFill>
                  <a:srgbClr val="000000"/>
                </a:solidFill>
                <a:latin typeface="+mj-ea"/>
                <a:ea typeface="+mj-ea"/>
                <a:cs typeface="Helvetica"/>
              </a:rPr>
              <a:t>講義室で黒板</a:t>
            </a:r>
            <a:r>
              <a:rPr lang="ja-JP" altLang="en-US" sz="1600" b="0" i="0" dirty="0" smtClean="0">
                <a:solidFill>
                  <a:srgbClr val="000000"/>
                </a:solidFill>
                <a:latin typeface="+mj-ea"/>
                <a:ea typeface="+mj-ea"/>
                <a:cs typeface="Helvetica"/>
              </a:rPr>
              <a:t>灯があればもう少しきれいに</a:t>
            </a:r>
            <a:r>
              <a:rPr lang="ja-JP" altLang="en-US" sz="1600" b="0" i="0" dirty="0" smtClean="0">
                <a:solidFill>
                  <a:srgbClr val="000000"/>
                </a:solidFill>
                <a:latin typeface="+mj-ea"/>
                <a:ea typeface="+mj-ea"/>
                <a:cs typeface="Helvetica"/>
              </a:rPr>
              <a:t>見える。教員室など小さな部屋では残響音が大きくなる場合はピンマイク等を利用。内蔵カメラは広角なので広い範囲が映りすぎる。もう少し離して望遠気味に取ると</a:t>
            </a:r>
            <a:r>
              <a:rPr lang="en-US" altLang="ja-JP" sz="1600" b="0" i="0" dirty="0" smtClean="0">
                <a:solidFill>
                  <a:srgbClr val="000000"/>
                </a:solidFill>
                <a:latin typeface="+mj-ea"/>
                <a:ea typeface="+mj-ea"/>
                <a:cs typeface="Helvetica"/>
              </a:rPr>
              <a:t>YouTuber</a:t>
            </a:r>
            <a:r>
              <a:rPr lang="ja-JP" altLang="en-US" sz="1600" b="0" i="0" dirty="0" smtClean="0">
                <a:solidFill>
                  <a:srgbClr val="000000"/>
                </a:solidFill>
                <a:latin typeface="+mj-ea"/>
                <a:ea typeface="+mj-ea"/>
                <a:cs typeface="Helvetica"/>
              </a:rPr>
              <a:t>の方のような見やすい画角になると思いますがカメラ等追加機材が必要。</a:t>
            </a:r>
            <a:endParaRPr kumimoji="1" lang="ja-JP" altLang="en-US" sz="1600" dirty="0">
              <a:latin typeface="+mj-ea"/>
              <a:ea typeface="+mj-ea"/>
            </a:endParaRPr>
          </a:p>
        </p:txBody>
      </p:sp>
      <p:pic>
        <p:nvPicPr>
          <p:cNvPr id="10" name="zoom_0.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12740" y="3712982"/>
            <a:ext cx="5261200" cy="2959425"/>
          </a:xfrm>
          <a:prstGeom prst="rect">
            <a:avLst/>
          </a:prstGeom>
        </p:spPr>
      </p:pic>
      <p:pic>
        <p:nvPicPr>
          <p:cNvPr id="2" name="図 1"/>
          <p:cNvPicPr>
            <a:picLocks noChangeAspect="1"/>
          </p:cNvPicPr>
          <p:nvPr/>
        </p:nvPicPr>
        <p:blipFill>
          <a:blip r:embed="rId6"/>
          <a:stretch>
            <a:fillRect/>
          </a:stretch>
        </p:blipFill>
        <p:spPr>
          <a:xfrm>
            <a:off x="309220" y="3712982"/>
            <a:ext cx="2246142" cy="2955824"/>
          </a:xfrm>
          <a:prstGeom prst="rect">
            <a:avLst/>
          </a:prstGeom>
        </p:spPr>
      </p:pic>
    </p:spTree>
    <p:extLst>
      <p:ext uri="{BB962C8B-B14F-4D97-AF65-F5344CB8AC3E}">
        <p14:creationId xmlns:p14="http://schemas.microsoft.com/office/powerpoint/2010/main" val="9079052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TotalTime>
  <Words>195</Words>
  <Application>Microsoft Office PowerPoint</Application>
  <PresentationFormat>画面に合わせる (4:3)</PresentationFormat>
  <Paragraphs>8</Paragraphs>
  <Slides>1</Slides>
  <Notes>0</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vt:i4>
      </vt:variant>
    </vt:vector>
  </HeadingPairs>
  <TitlesOfParts>
    <vt:vector size="6" baseType="lpstr">
      <vt:lpstr>ＭＳ Ｐゴシック</vt:lpstr>
      <vt:lpstr>Arial</vt:lpstr>
      <vt:lpstr>Calibri</vt:lpstr>
      <vt:lpstr>Helvetica</vt:lpstr>
      <vt:lpstr>ホワイト</vt:lpstr>
      <vt:lpstr>PowerPoint プレゼンテーション</vt:lpstr>
    </vt:vector>
  </TitlesOfParts>
  <Company>東京大学</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鈴木 雄二</dc:creator>
  <cp:lastModifiedBy>Kawahara Yoshihiro</cp:lastModifiedBy>
  <cp:revision>6</cp:revision>
  <dcterms:created xsi:type="dcterms:W3CDTF">2020-03-20T06:26:29Z</dcterms:created>
  <dcterms:modified xsi:type="dcterms:W3CDTF">2020-03-20T08:26:42Z</dcterms:modified>
</cp:coreProperties>
</file>

<file path=docProps/thumbnail.jpeg>
</file>